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432" r:id="rId3"/>
    <p:sldId id="415" r:id="rId4"/>
    <p:sldId id="416" r:id="rId5"/>
    <p:sldId id="418" r:id="rId6"/>
    <p:sldId id="425" r:id="rId7"/>
    <p:sldId id="417" r:id="rId8"/>
    <p:sldId id="433" r:id="rId9"/>
    <p:sldId id="419" r:id="rId10"/>
    <p:sldId id="420" r:id="rId11"/>
    <p:sldId id="421" r:id="rId12"/>
    <p:sldId id="422" r:id="rId13"/>
    <p:sldId id="436" r:id="rId14"/>
    <p:sldId id="424" r:id="rId15"/>
    <p:sldId id="423" r:id="rId16"/>
    <p:sldId id="431" r:id="rId17"/>
    <p:sldId id="429" r:id="rId18"/>
    <p:sldId id="430" r:id="rId19"/>
    <p:sldId id="435" r:id="rId20"/>
    <p:sldId id="426" r:id="rId21"/>
    <p:sldId id="428" r:id="rId22"/>
    <p:sldId id="427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94"/>
    <p:restoredTop sz="96327"/>
  </p:normalViewPr>
  <p:slideViewPr>
    <p:cSldViewPr snapToGrid="0">
      <p:cViewPr varScale="1">
        <p:scale>
          <a:sx n="119" d="100"/>
          <a:sy n="119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22033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Washington Square Arch in autumn.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6485" y="570596"/>
            <a:ext cx="1398900" cy="4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206467" y="1671576"/>
            <a:ext cx="9778400" cy="21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328267" y="4138152"/>
            <a:ext cx="5535200" cy="9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3328267" y="5540539"/>
            <a:ext cx="5535200" cy="4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1219170" lvl="1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828754" lvl="2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2438339" lvl="3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3047924" lvl="4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3657509" lvl="5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4267093" lvl="6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4876678" lvl="7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5486263" lvl="8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860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808767"/>
            <a:ext cx="11360800" cy="22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7333">
                <a:solidFill>
                  <a:srgbClr val="57068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4010600" y="4126500"/>
            <a:ext cx="4170800" cy="15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8" name="Google Shape;58;p11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1906000" y="3138368"/>
            <a:ext cx="8380000" cy="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733" b="1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868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>
  <p:cSld name="Image and 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6626400" y="1883667"/>
            <a:ext cx="5022400" cy="18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6626233" y="3868200"/>
            <a:ext cx="5022400" cy="1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lnSpc>
                <a:spcPct val="125000"/>
              </a:lnSpc>
              <a:spcBef>
                <a:spcPts val="1067"/>
              </a:spcBef>
              <a:spcAft>
                <a:spcPts val="1067"/>
              </a:spcAft>
              <a:buSzPts val="1100"/>
              <a:buChar char="■"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61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">
  <p:cSld name="Lis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415600" y="783967"/>
            <a:ext cx="4814400" cy="1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5333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415600" y="2448233"/>
            <a:ext cx="4814400" cy="3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25000"/>
              </a:lnSpc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13"/>
          <p:cNvSpPr txBox="1"/>
          <p:nvPr/>
        </p:nvSpPr>
        <p:spPr>
          <a:xfrm>
            <a:off x="7944067" y="910667"/>
            <a:ext cx="3704800" cy="14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2"/>
          </p:nvPr>
        </p:nvSpPr>
        <p:spPr>
          <a:xfrm>
            <a:off x="7766100" y="910733"/>
            <a:ext cx="3882400" cy="14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1pPr>
            <a:lvl2pPr marL="1219170" lvl="1" indent="-389457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2pPr>
            <a:lvl3pPr marL="1828754" lvl="2" indent="-389457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3pPr>
            <a:lvl4pPr marL="2438339" lvl="3" indent="-389457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4pPr>
            <a:lvl5pPr marL="3047924" lvl="4" indent="-389457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5pPr>
            <a:lvl6pPr marL="3657509" lvl="5" indent="-389457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6pPr>
            <a:lvl7pPr marL="4267093" lvl="6" indent="-389457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7pPr>
            <a:lvl8pPr marL="4876678" lvl="7" indent="-389457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8pPr>
            <a:lvl9pPr marL="5486263" lvl="8" indent="-389457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3"/>
          </p:nvPr>
        </p:nvSpPr>
        <p:spPr>
          <a:xfrm>
            <a:off x="7766100" y="2575833"/>
            <a:ext cx="3882400" cy="14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1pPr>
            <a:lvl2pPr marL="1219170" lvl="1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2pPr>
            <a:lvl3pPr marL="1828754" lvl="2" indent="-389457" rtl="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3pPr>
            <a:lvl4pPr marL="2438339" lvl="3" indent="-389457" rtl="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4pPr>
            <a:lvl5pPr marL="3047924" lvl="4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5pPr>
            <a:lvl6pPr marL="3657509" lvl="5" indent="-389457" rtl="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6pPr>
            <a:lvl7pPr marL="4267093" lvl="6" indent="-389457" rtl="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7pPr>
            <a:lvl8pPr marL="4876678" lvl="7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8pPr>
            <a:lvl9pPr marL="5486263" lvl="8" indent="-389457" rtl="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4"/>
          </p:nvPr>
        </p:nvSpPr>
        <p:spPr>
          <a:xfrm>
            <a:off x="7766100" y="4240933"/>
            <a:ext cx="3882400" cy="14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1pPr>
            <a:lvl2pPr marL="1219170" lvl="1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2pPr>
            <a:lvl3pPr marL="1828754" lvl="2" indent="-389457" rtl="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3pPr>
            <a:lvl4pPr marL="2438339" lvl="3" indent="-389457" rtl="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4pPr>
            <a:lvl5pPr marL="3047924" lvl="4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5pPr>
            <a:lvl6pPr marL="3657509" lvl="5" indent="-389457" rtl="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6pPr>
            <a:lvl7pPr marL="4267093" lvl="6" indent="-389457" rtl="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7pPr>
            <a:lvl8pPr marL="4876678" lvl="7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8pPr>
            <a:lvl9pPr marL="5486263" lvl="8" indent="-389457" rtl="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72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bg>
      <p:bgPr>
        <a:solidFill>
          <a:srgbClr val="220337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 descr=" 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1206467" y="1686043"/>
            <a:ext cx="8947600" cy="21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1299892" y="4038776"/>
            <a:ext cx="4953600" cy="6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81" name="Google Shape;81;p14" descr="&quot;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485797" y="494967"/>
            <a:ext cx="2061633" cy="1560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9435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 descr=" "/>
          <p:cNvSpPr/>
          <p:nvPr/>
        </p:nvSpPr>
        <p:spPr>
          <a:xfrm>
            <a:off x="221367" y="196833"/>
            <a:ext cx="11773600" cy="649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84" name="Google Shape;84;p15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789700" y="697100"/>
            <a:ext cx="10859200" cy="5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1317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lio" type="blank">
  <p:cSld name="Blank with folio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3966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8034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701B5-2940-A589-252E-021B44121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013F6-D2A7-B453-1423-DE7CD820F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081B6-AB40-C4F9-6293-F81AB89AE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2B0D-45C8-6143-80BC-1299A68CAFE3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B31A0-8CF8-D704-4B8E-D3F338CF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6D687-793B-5FA0-F5A8-CED409A2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4C0BB-E241-EE40-843D-94723E09E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0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D58F-8223-CB33-2A9C-31818698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AB3D6-BA24-5B1B-9033-ED25728D8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0D40A-0986-6C46-50A6-6A8365CC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2B0D-45C8-6143-80BC-1299A68CAFE3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86B6-E5A9-A2D2-99B6-480B529D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2767-5B99-6962-2CDD-222A97F7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4C0BB-E241-EE40-843D-94723E09E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0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008000" y="1847345"/>
            <a:ext cx="8175600" cy="21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83433" y="3945357"/>
            <a:ext cx="5624800" cy="9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465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" name="Google Shape;19;p4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783967"/>
            <a:ext cx="87348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64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931200"/>
            <a:ext cx="8734800" cy="2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13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13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13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13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1333"/>
              </a:spcBef>
              <a:spcAft>
                <a:spcPts val="13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5553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783960"/>
            <a:ext cx="6594000" cy="15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64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15600" y="3290599"/>
            <a:ext cx="5333200" cy="2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25000"/>
              </a:lnSpc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6159900" y="3290599"/>
            <a:ext cx="5333200" cy="2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25000"/>
              </a:lnSpc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6" name="Google Shape;26;p5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415600" y="2739493"/>
            <a:ext cx="5333200" cy="5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chemeClr val="dk1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6159900" y="2739493"/>
            <a:ext cx="5333200" cy="5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chemeClr val="dk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7609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15600" y="707573"/>
            <a:ext cx="1123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2" name="Google Shape;32;p6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3550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15600" y="944000"/>
            <a:ext cx="41764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32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15600" y="2056000"/>
            <a:ext cx="4072800" cy="38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3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3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3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3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3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3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3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333"/>
              </a:spcBef>
              <a:spcAft>
                <a:spcPts val="13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7" name="Google Shape;37;p7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75931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2363967" y="704192"/>
            <a:ext cx="7463600" cy="33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7466">
                <a:solidFill>
                  <a:srgbClr val="57068C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1" name="Google Shape;41;p8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1"/>
          </p:nvPr>
        </p:nvSpPr>
        <p:spPr>
          <a:xfrm>
            <a:off x="2827000" y="3547100"/>
            <a:ext cx="6538000" cy="21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4139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 descr=" 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92500" y="1644233"/>
            <a:ext cx="54388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48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92500" y="3737433"/>
            <a:ext cx="48224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9" name="Google Shape;49;p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01911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0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415600" y="4825807"/>
            <a:ext cx="6015600" cy="8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sz="2400" b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9655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491767"/>
            <a:ext cx="11233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sz="3600" b="1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233200" cy="4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95456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mpson%27s_paradox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945F3-0230-F0C5-9FDE-B85647179F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Mixed-effect modeling:</a:t>
            </a:r>
            <a:br>
              <a:rPr lang="en-US" sz="4800" dirty="0"/>
            </a:br>
            <a:r>
              <a:rPr lang="en-US" sz="4800" dirty="0"/>
              <a:t>How to translate your research question into a model?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1FE21-33A0-3714-0C20-6F954F8DBE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Chang</a:t>
            </a:r>
          </a:p>
          <a:p>
            <a:r>
              <a:rPr lang="en-US" dirty="0"/>
              <a:t>Postdoc at </a:t>
            </a:r>
            <a:r>
              <a:rPr lang="en-US" dirty="0" err="1"/>
              <a:t>Poeppel</a:t>
            </a:r>
            <a:r>
              <a:rPr lang="en-US" dirty="0"/>
              <a:t> Lab</a:t>
            </a:r>
          </a:p>
          <a:p>
            <a:r>
              <a:rPr lang="en-US" dirty="0"/>
              <a:t>Department of Psychology, NYU</a:t>
            </a:r>
          </a:p>
        </p:txBody>
      </p:sp>
    </p:spTree>
    <p:extLst>
      <p:ext uri="{BB962C8B-B14F-4D97-AF65-F5344CB8AC3E}">
        <p14:creationId xmlns:p14="http://schemas.microsoft.com/office/powerpoint/2010/main" val="2597357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FDE8-6E6D-41A1-36FA-781A1C62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vs Random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354C8-A559-BE8F-0A05-8DADE0417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Fixed: usually the effects you are interested in</a:t>
            </a:r>
          </a:p>
          <a:p>
            <a:pPr lvl="1"/>
            <a:r>
              <a:rPr lang="en-US" dirty="0"/>
              <a:t>Experimental manipulations</a:t>
            </a:r>
          </a:p>
          <a:p>
            <a:pPr lvl="1"/>
            <a:r>
              <a:rPr lang="en-US" dirty="0"/>
              <a:t>Independent variables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One value across all subjects/groups/clusters</a:t>
            </a:r>
          </a:p>
          <a:p>
            <a:r>
              <a:rPr lang="en-US" dirty="0"/>
              <a:t>Random: usually the </a:t>
            </a:r>
            <a:r>
              <a:rPr lang="en-US" dirty="0" err="1"/>
              <a:t>pseudoreplication</a:t>
            </a:r>
            <a:r>
              <a:rPr lang="en-US" dirty="0"/>
              <a:t> you want to get rid of</a:t>
            </a:r>
          </a:p>
          <a:p>
            <a:pPr lvl="1"/>
            <a:r>
              <a:rPr lang="en-US" dirty="0"/>
              <a:t>Individual differences</a:t>
            </a:r>
          </a:p>
          <a:p>
            <a:pPr lvl="1"/>
            <a:r>
              <a:rPr lang="en-US" dirty="0"/>
              <a:t>Baseline differences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Unique value for each subject/group/cluster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990B302-E3DF-B475-BD65-D766FFE64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724" y="5462919"/>
            <a:ext cx="7078894" cy="57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93E7E-CD0B-E61D-26EC-37CD45251AA3}"/>
              </a:ext>
            </a:extLst>
          </p:cNvPr>
          <p:cNvSpPr/>
          <p:nvPr/>
        </p:nvSpPr>
        <p:spPr>
          <a:xfrm>
            <a:off x="7164167" y="5759642"/>
            <a:ext cx="212678" cy="232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0CD87-975B-5F92-4630-C35B3416E9A5}"/>
              </a:ext>
            </a:extLst>
          </p:cNvPr>
          <p:cNvSpPr/>
          <p:nvPr/>
        </p:nvSpPr>
        <p:spPr>
          <a:xfrm>
            <a:off x="9566607" y="5759641"/>
            <a:ext cx="212678" cy="232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xed effect, mixed effects, and random effects linear regression models.">
            <a:extLst>
              <a:ext uri="{FF2B5EF4-FFF2-40B4-BE49-F238E27FC236}">
                <a16:creationId xmlns:a16="http://schemas.microsoft.com/office/drawing/2014/main" id="{24D8BB6A-7F1B-5211-49E6-96DC40CF4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73" b="50751"/>
          <a:stretch/>
        </p:blipFill>
        <p:spPr bwMode="auto">
          <a:xfrm>
            <a:off x="2096606" y="734601"/>
            <a:ext cx="3985540" cy="269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768C61-BF81-7317-8F65-030D8E7339F3}"/>
              </a:ext>
            </a:extLst>
          </p:cNvPr>
          <p:cNvSpPr txBox="1"/>
          <p:nvPr/>
        </p:nvSpPr>
        <p:spPr>
          <a:xfrm>
            <a:off x="2178797" y="5759921"/>
            <a:ext cx="37128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bookdown.org</a:t>
            </a:r>
            <a:r>
              <a:rPr lang="en-US" sz="1050" dirty="0"/>
              <a:t>/</a:t>
            </a:r>
            <a:r>
              <a:rPr lang="en-US" sz="1050" dirty="0" err="1"/>
              <a:t>steve_midway</a:t>
            </a:r>
            <a:r>
              <a:rPr lang="en-US" sz="1050" dirty="0"/>
              <a:t>/DAR/random-</a:t>
            </a:r>
            <a:r>
              <a:rPr lang="en-US" sz="1050" dirty="0" err="1"/>
              <a:t>effects.html</a:t>
            </a:r>
            <a:endParaRPr lang="en-US" sz="105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724637-B116-9425-082E-627AC85723D8}"/>
              </a:ext>
            </a:extLst>
          </p:cNvPr>
          <p:cNvGrpSpPr/>
          <p:nvPr/>
        </p:nvGrpSpPr>
        <p:grpSpPr>
          <a:xfrm>
            <a:off x="820217" y="272800"/>
            <a:ext cx="4635357" cy="377226"/>
            <a:chOff x="1839074" y="1945795"/>
            <a:chExt cx="7078894" cy="57608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BD6CEC1-AE00-54E9-A2DE-C022DA872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9074" y="1945795"/>
              <a:ext cx="7078894" cy="57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6AC747-370A-A0DD-CAB7-99937B3BFED7}"/>
                </a:ext>
              </a:extLst>
            </p:cNvPr>
            <p:cNvSpPr/>
            <p:nvPr/>
          </p:nvSpPr>
          <p:spPr>
            <a:xfrm>
              <a:off x="4099389" y="1945795"/>
              <a:ext cx="1160980" cy="576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813C2BC-18E2-2067-00EF-41939F4ABDED}"/>
                </a:ext>
              </a:extLst>
            </p:cNvPr>
            <p:cNvSpPr/>
            <p:nvPr/>
          </p:nvSpPr>
          <p:spPr>
            <a:xfrm>
              <a:off x="5979558" y="1945795"/>
              <a:ext cx="1160980" cy="576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73A687-4C66-6436-A2E3-2D4670192934}"/>
              </a:ext>
            </a:extLst>
          </p:cNvPr>
          <p:cNvGrpSpPr/>
          <p:nvPr/>
        </p:nvGrpSpPr>
        <p:grpSpPr>
          <a:xfrm>
            <a:off x="6921360" y="272800"/>
            <a:ext cx="4635357" cy="377226"/>
            <a:chOff x="1839074" y="1945795"/>
            <a:chExt cx="7078894" cy="57608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F4105AC8-234C-A7CF-596E-D483B39F4C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9074" y="1945795"/>
              <a:ext cx="7078894" cy="57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7604D2-1D90-90D6-28B6-98A17E69F78A}"/>
                </a:ext>
              </a:extLst>
            </p:cNvPr>
            <p:cNvSpPr/>
            <p:nvPr/>
          </p:nvSpPr>
          <p:spPr>
            <a:xfrm>
              <a:off x="5979558" y="1945795"/>
              <a:ext cx="1160980" cy="576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021230-BE79-0A70-5F09-10BCCA1CCE1C}"/>
              </a:ext>
            </a:extLst>
          </p:cNvPr>
          <p:cNvGrpSpPr/>
          <p:nvPr/>
        </p:nvGrpSpPr>
        <p:grpSpPr>
          <a:xfrm>
            <a:off x="820216" y="6239328"/>
            <a:ext cx="4635357" cy="377226"/>
            <a:chOff x="1839074" y="1945795"/>
            <a:chExt cx="7078894" cy="576082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547306ED-640A-DF20-3DF0-00D70EC38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9074" y="1945795"/>
              <a:ext cx="7078894" cy="57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3305EA-4044-F49C-B517-AB012EAF977E}"/>
                </a:ext>
              </a:extLst>
            </p:cNvPr>
            <p:cNvSpPr/>
            <p:nvPr/>
          </p:nvSpPr>
          <p:spPr>
            <a:xfrm>
              <a:off x="4099389" y="1945795"/>
              <a:ext cx="1160980" cy="576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1D47A1E7-317D-80BC-E708-86D1EAB73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357" y="6247222"/>
            <a:ext cx="4635357" cy="37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77FF53F-A64B-8B0A-1EC6-11A96E0155A3}"/>
              </a:ext>
            </a:extLst>
          </p:cNvPr>
          <p:cNvSpPr txBox="1"/>
          <p:nvPr/>
        </p:nvSpPr>
        <p:spPr>
          <a:xfrm>
            <a:off x="10095394" y="1849348"/>
            <a:ext cx="155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Most common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1ED2A1-F758-4800-6A58-454310517599}"/>
              </a:ext>
            </a:extLst>
          </p:cNvPr>
          <p:cNvSpPr txBox="1"/>
          <p:nvPr/>
        </p:nvSpPr>
        <p:spPr>
          <a:xfrm>
            <a:off x="10144221" y="4639321"/>
            <a:ext cx="1494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Best practice</a:t>
            </a:r>
          </a:p>
          <a:p>
            <a:r>
              <a:rPr lang="en-US" dirty="0">
                <a:solidFill>
                  <a:srgbClr val="FF0000"/>
                </a:solidFill>
              </a:rPr>
              <a:t>(if not overfit)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E49199-CEED-FA30-D059-687D54A711B9}"/>
              </a:ext>
            </a:extLst>
          </p:cNvPr>
          <p:cNvSpPr txBox="1"/>
          <p:nvPr/>
        </p:nvSpPr>
        <p:spPr>
          <a:xfrm>
            <a:off x="394876" y="4777820"/>
            <a:ext cx="128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Uncommon</a:t>
            </a:r>
          </a:p>
        </p:txBody>
      </p:sp>
      <p:pic>
        <p:nvPicPr>
          <p:cNvPr id="2" name="Picture 2" descr="Fixed effect, mixed effects, and random effects linear regression models.">
            <a:extLst>
              <a:ext uri="{FF2B5EF4-FFF2-40B4-BE49-F238E27FC236}">
                <a16:creationId xmlns:a16="http://schemas.microsoft.com/office/drawing/2014/main" id="{DEFCB35C-2747-5F96-1890-DFFF3ACF8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7" b="50878"/>
          <a:stretch/>
        </p:blipFill>
        <p:spPr bwMode="auto">
          <a:xfrm>
            <a:off x="6082144" y="733190"/>
            <a:ext cx="4013249" cy="268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xed effect, mixed effects, and random effects linear regression models.">
            <a:extLst>
              <a:ext uri="{FF2B5EF4-FFF2-40B4-BE49-F238E27FC236}">
                <a16:creationId xmlns:a16="http://schemas.microsoft.com/office/drawing/2014/main" id="{FB9069AC-E221-47A8-E26D-D504E7EEC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" t="50717" r="49694" b="161"/>
          <a:stretch/>
        </p:blipFill>
        <p:spPr bwMode="auto">
          <a:xfrm>
            <a:off x="2096607" y="3413217"/>
            <a:ext cx="4013249" cy="268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xed effect, mixed effects, and random effects linear regression models.">
            <a:extLst>
              <a:ext uri="{FF2B5EF4-FFF2-40B4-BE49-F238E27FC236}">
                <a16:creationId xmlns:a16="http://schemas.microsoft.com/office/drawing/2014/main" id="{190099D6-9574-6FC2-421B-D09A11E17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4" t="50706" r="192" b="172"/>
          <a:stretch/>
        </p:blipFill>
        <p:spPr bwMode="auto">
          <a:xfrm>
            <a:off x="6082143" y="3410912"/>
            <a:ext cx="4013249" cy="268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0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DC1D879-DD3F-04C5-20B5-A05702A35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37" t="-166" r="-537" b="53281"/>
          <a:stretch/>
        </p:blipFill>
        <p:spPr>
          <a:xfrm>
            <a:off x="6095999" y="904126"/>
            <a:ext cx="4779738" cy="2702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879B65-57A1-65BA-BFE4-29DBAC1D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0073"/>
            <a:ext cx="10515600" cy="53900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Psycholinguistic data: 4 subjects, 4 items (type A: I1, I2, type B: I3, I4)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CF2520-E64A-4304-5EE4-664D4FF42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0" b="53115"/>
          <a:stretch/>
        </p:blipFill>
        <p:spPr>
          <a:xfrm>
            <a:off x="1316263" y="904127"/>
            <a:ext cx="4779738" cy="27023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C8A5E9-51F7-3CBF-8D07-44290D4D8E3A}"/>
              </a:ext>
            </a:extLst>
          </p:cNvPr>
          <p:cNvSpPr txBox="1"/>
          <p:nvPr/>
        </p:nvSpPr>
        <p:spPr>
          <a:xfrm>
            <a:off x="399376" y="785655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random effect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D1398-AFF5-0DCF-973D-9772E6A99F7C}"/>
              </a:ext>
            </a:extLst>
          </p:cNvPr>
          <p:cNvSpPr txBox="1"/>
          <p:nvPr/>
        </p:nvSpPr>
        <p:spPr>
          <a:xfrm>
            <a:off x="9385695" y="785655"/>
            <a:ext cx="284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intercept of subject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7FF71-F711-56FB-09CC-76635F012ED9}"/>
              </a:ext>
            </a:extLst>
          </p:cNvPr>
          <p:cNvSpPr txBox="1"/>
          <p:nvPr/>
        </p:nvSpPr>
        <p:spPr>
          <a:xfrm>
            <a:off x="399376" y="3786026"/>
            <a:ext cx="357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intercept + slope of subject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15E86A-2001-E956-C076-A9B07822DE10}"/>
              </a:ext>
            </a:extLst>
          </p:cNvPr>
          <p:cNvSpPr txBox="1"/>
          <p:nvPr/>
        </p:nvSpPr>
        <p:spPr>
          <a:xfrm>
            <a:off x="9465768" y="3606496"/>
            <a:ext cx="2717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intercept + slope </a:t>
            </a:r>
          </a:p>
          <a:p>
            <a:r>
              <a:rPr lang="en-US" dirty="0"/>
              <a:t>+ random intercept of item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99931138-F2F4-E551-59ED-E6A8CD02A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76" r="50000" b="-89"/>
          <a:stretch/>
        </p:blipFill>
        <p:spPr>
          <a:xfrm>
            <a:off x="1316263" y="4228392"/>
            <a:ext cx="4779738" cy="2444669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110EE63-FCE0-B238-F310-920C6E40C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676" b="-90"/>
          <a:stretch/>
        </p:blipFill>
        <p:spPr>
          <a:xfrm>
            <a:off x="6095999" y="4228392"/>
            <a:ext cx="4779738" cy="2444670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BC69F44-FFBC-5DD7-8E34-64CADE02A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2" t="47279" r="32884" b="44545"/>
          <a:stretch/>
        </p:blipFill>
        <p:spPr>
          <a:xfrm>
            <a:off x="4679543" y="3681806"/>
            <a:ext cx="3095729" cy="4712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2C7C8-D0EB-795F-F5E7-B8E811009738}"/>
              </a:ext>
            </a:extLst>
          </p:cNvPr>
          <p:cNvSpPr txBox="1"/>
          <p:nvPr/>
        </p:nvSpPr>
        <p:spPr>
          <a:xfrm>
            <a:off x="10473397" y="6488668"/>
            <a:ext cx="176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Barr et al.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29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B3EEC-4711-2C69-B5A7-59D3DA23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of experimental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856D92-4617-E84C-35AB-3F86ACBC0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25" y="2314483"/>
            <a:ext cx="11233150" cy="260844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E7732-476C-331F-7C62-AFE4D0C3525A}"/>
              </a:ext>
            </a:extLst>
          </p:cNvPr>
          <p:cNvSpPr txBox="1"/>
          <p:nvPr/>
        </p:nvSpPr>
        <p:spPr>
          <a:xfrm>
            <a:off x="4941997" y="6058456"/>
            <a:ext cx="218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Krzywinski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 et al. (2014)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92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93FD-8649-140C-2455-07874DE5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GLM works with mixed effect model too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BC1FD1-201F-DBC2-08E6-4440B5235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510" y="1406072"/>
            <a:ext cx="7846980" cy="5137232"/>
          </a:xfrm>
        </p:spPr>
      </p:pic>
    </p:spTree>
    <p:extLst>
      <p:ext uri="{BB962C8B-B14F-4D97-AF65-F5344CB8AC3E}">
        <p14:creationId xmlns:p14="http://schemas.microsoft.com/office/powerpoint/2010/main" val="1342041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241D-783A-7234-C6AA-55EE0293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data does a MEM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B3FD6-E462-D288-C9BB-CADFE78A5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least 5 random effect levels (subject/group/cluster)</a:t>
            </a:r>
          </a:p>
          <a:p>
            <a:r>
              <a:rPr lang="en-US" dirty="0"/>
              <a:t>At least 10 observations per level (3 is the absolute minimum)</a:t>
            </a:r>
          </a:p>
          <a:p>
            <a:pPr lvl="1"/>
            <a:r>
              <a:rPr lang="en-US" dirty="0"/>
              <a:t>Imagine you are building a linear regression within each random effect level</a:t>
            </a:r>
          </a:p>
        </p:txBody>
      </p:sp>
    </p:spTree>
    <p:extLst>
      <p:ext uri="{BB962C8B-B14F-4D97-AF65-F5344CB8AC3E}">
        <p14:creationId xmlns:p14="http://schemas.microsoft.com/office/powerpoint/2010/main" val="2958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AE76-DE06-C92C-19C2-4D429125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vs. 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26A6A-4893-0352-F7E8-B339D5D33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2"/>
            <a:ext cx="11233200" cy="4935419"/>
          </a:xfrm>
        </p:spPr>
        <p:txBody>
          <a:bodyPr>
            <a:normAutofit/>
          </a:bodyPr>
          <a:lstStyle/>
          <a:p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Common (but often suboptimal) approach: including only 1 (or 2) random intercepts</a:t>
            </a:r>
          </a:p>
          <a:p>
            <a:endParaRPr lang="en-US" dirty="0">
              <a:latin typeface="Montserrat" pitchFamily="2" charset="77"/>
              <a:cs typeface="Calibri" panose="020F0502020204030204" pitchFamily="34" charset="0"/>
            </a:endParaRPr>
          </a:p>
          <a:p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Barr et al. (2013): Keep it maximal</a:t>
            </a:r>
          </a:p>
          <a:p>
            <a:pPr lvl="1"/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Put all the random intercepts and slopes into the model</a:t>
            </a:r>
          </a:p>
          <a:p>
            <a:pPr lvl="1"/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Psycholinguistics: by-subject, by-item, etc.</a:t>
            </a:r>
          </a:p>
          <a:p>
            <a:pPr lvl="1"/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The chances of overfit and non-converging increase too</a:t>
            </a:r>
          </a:p>
          <a:p>
            <a:endParaRPr lang="en-US" b="0" i="0" dirty="0">
              <a:solidFill>
                <a:srgbClr val="222222"/>
              </a:solidFill>
              <a:effectLst/>
              <a:latin typeface="Montserrat" pitchFamily="2" charset="77"/>
              <a:cs typeface="Calibri" panose="020F050202020403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Bates et al. (2015): Diagnose &amp; s</a:t>
            </a:r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implify the model</a:t>
            </a:r>
          </a:p>
          <a:p>
            <a:pPr lvl="1"/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Constrain correlation parameters to zero</a:t>
            </a:r>
          </a:p>
          <a:p>
            <a:pPr lvl="1"/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Drop non-significant variance components and their associated correlation parameters from the model</a:t>
            </a:r>
          </a:p>
          <a:p>
            <a:endParaRPr lang="en-US" dirty="0">
              <a:latin typeface="Montserrat" pitchFamily="2" charset="77"/>
              <a:cs typeface="Calibri" panose="020F0502020204030204" pitchFamily="34" charset="0"/>
            </a:endParaRPr>
          </a:p>
          <a:p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Step-wise model selection (AIC, BIC)</a:t>
            </a:r>
          </a:p>
        </p:txBody>
      </p:sp>
    </p:spTree>
    <p:extLst>
      <p:ext uri="{BB962C8B-B14F-4D97-AF65-F5344CB8AC3E}">
        <p14:creationId xmlns:p14="http://schemas.microsoft.com/office/powerpoint/2010/main" val="224359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20073-7E08-5C9A-63BF-E9B4425F5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770"/>
            <a:ext cx="10515600" cy="872004"/>
          </a:xfrm>
        </p:spPr>
        <p:txBody>
          <a:bodyPr/>
          <a:lstStyle/>
          <a:p>
            <a:pPr algn="ctr"/>
            <a:r>
              <a:rPr lang="en-US" dirty="0"/>
              <a:t>Recommended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7EDB9-B294-B643-5ED0-920626E50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75" y="1160289"/>
            <a:ext cx="11881450" cy="557694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14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Introduction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DeBruine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L. M., &amp; Barr, D. J. (2021). Understanding mixed-effects models through data simulation.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Advances in Methods and Practices in Psychological Science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4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(1), 2515245920965119.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Harrison, X. A., Donaldson, L., Correa-Cano, M. E., Evans, J., Fisher, D. N., Goodwin, C. E., ... &amp; Inger, R. (2018). A brief introduction to mixed effects modelling and multi-model inference in ecology.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PeerJ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6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e4794.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Winter, B. (2013). A very basic tutorial for performing linear mixed effects analyses.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arXiv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 preprint arXiv:1308.5499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1-22.</a:t>
            </a:r>
            <a:endParaRPr lang="en-US" sz="1200" dirty="0">
              <a:solidFill>
                <a:srgbClr val="222222"/>
              </a:solidFill>
              <a:latin typeface="Montserrat" pitchFamily="2" charset="77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4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Advanced guidelines &amp; convergence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Barr, D. J., Levy, R., Scheepers, C., &amp;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Tily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H. J. (2013). Random effects structure for confirmatory hypothesis testing: Keep it maximal.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Journal of memory and language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68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(3), 255-278.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Bates, D.,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Mächler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M.,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Bolker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B., &amp; Walker, S. (2014). Fitting linear mixed-effects models using lme4. 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arXiv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 preprint arXiv:1406.5823.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Bates, D.,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Kliegl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R.,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Vasishth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S., &amp;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Baayen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H. (2015). Parsimonious mixed models.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arXiv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 preprint arXiv:1506.04967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4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Simpson’s paradox and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pseudoreplication</a:t>
            </a:r>
            <a:endParaRPr lang="en-US" sz="1400" b="0" i="0" dirty="0">
              <a:solidFill>
                <a:srgbClr val="222222"/>
              </a:solidFill>
              <a:effectLst/>
              <a:latin typeface="Montserrat" pitchFamily="2" charset="77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Kievit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R. A.,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Frankenhuis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W. E.,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Waldorp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L. J., &amp;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Borsboom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D. (2013). Simpson's paradox in psychological science: a practical guide.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Frontiers in psychology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4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513.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Lazic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S. E. (2010). The problem of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pseudoreplication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 in neuroscientific studies: is it affecting your analysis?.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BMC neuroscience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11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1-17. 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Zimmerman, K. D.,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Espeland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M. A., &amp;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Langefeld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C. D. (2021). A practical solution to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pseudoreplication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 bias in single-cell studies.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Nature Communications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12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(1), 738.</a:t>
            </a:r>
          </a:p>
          <a:p>
            <a:pPr>
              <a:lnSpc>
                <a:spcPct val="120000"/>
              </a:lnSpc>
            </a:pPr>
            <a:r>
              <a:rPr lang="en-US" sz="14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Nested experimental design 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Krzywinski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M., Altman, N., &amp; Blainey, P. (2014). Nested designs.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Nature Methods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11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(10), 977-979.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Schielzeth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H., &amp; Nakagawa, S. (2013). Nested by design: model fitting and interpretation in a mixed model era.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Methods in Ecology and Evolution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4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(1), 14-24.</a:t>
            </a:r>
          </a:p>
          <a:p>
            <a:pPr>
              <a:lnSpc>
                <a:spcPct val="120000"/>
              </a:lnSpc>
            </a:pPr>
            <a:r>
              <a:rPr lang="en-US" sz="14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Generalized linear model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Bolker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B. M., Brooks, M. E., Clark, C. J.,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Geange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S. W., Poulsen, J. R., Stevens, M. H. H., &amp; White, J. S. S. (2009). Generalized linear mixed models: a practical guide for ecology and evolution.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Trends in Ecology &amp; Evolution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24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(3), 127-135.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Montserrat" pitchFamily="2" charset="77"/>
                <a:cs typeface="Calibri" panose="020F0502020204030204" pitchFamily="34" charset="0"/>
              </a:rPr>
              <a:t>Logistic model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Brown, V. A. (2021). An introduction to linear mixed-effects modeling in R.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Advances in Methods and Practices in Psychological Science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4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(1), 2515245920960351.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Kim, Y., Choi, Y. K., &amp; Emery, S. (2013). Logistic regression with multiple random effects: a simulation study of estimation methods and statistical packages.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The American Statistician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67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(3), 171-182.</a:t>
            </a:r>
          </a:p>
        </p:txBody>
      </p:sp>
    </p:spTree>
    <p:extLst>
      <p:ext uri="{BB962C8B-B14F-4D97-AF65-F5344CB8AC3E}">
        <p14:creationId xmlns:p14="http://schemas.microsoft.com/office/powerpoint/2010/main" val="2553156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571C-BB7E-C892-B2B1-80FC579B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236E0-322D-AE93-524A-C91BE4193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Core: lme4 (citation: 58173, first published in 2003)</a:t>
            </a:r>
          </a:p>
          <a:p>
            <a:r>
              <a:rPr lang="en-US" dirty="0"/>
              <a:t>Visualization: </a:t>
            </a:r>
            <a:r>
              <a:rPr lang="en-US" dirty="0" err="1"/>
              <a:t>sjPlot</a:t>
            </a:r>
            <a:r>
              <a:rPr lang="en-US" dirty="0"/>
              <a:t>, </a:t>
            </a:r>
            <a:r>
              <a:rPr lang="en-US" dirty="0" err="1"/>
              <a:t>ggeffects</a:t>
            </a:r>
            <a:endParaRPr lang="en-US" dirty="0"/>
          </a:p>
          <a:p>
            <a:r>
              <a:rPr lang="en-US" dirty="0"/>
              <a:t>and many other for ordinal data, nonlinear model, GLM, MCMC bootstrapping, etc.</a:t>
            </a:r>
          </a:p>
          <a:p>
            <a:endParaRPr lang="en-US" dirty="0"/>
          </a:p>
          <a:p>
            <a:r>
              <a:rPr lang="en-US" dirty="0"/>
              <a:t>Python: </a:t>
            </a:r>
            <a:r>
              <a:rPr lang="en-US" dirty="0" err="1"/>
              <a:t>statsmodels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336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002C-C981-0B79-3AC2-DA0AEF66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code</a:t>
            </a:r>
          </a:p>
        </p:txBody>
      </p:sp>
      <p:pic>
        <p:nvPicPr>
          <p:cNvPr id="10242" name="Picture 2" descr="Sharing a cat photo on Facebook could see you banned">
            <a:extLst>
              <a:ext uri="{FF2B5EF4-FFF2-40B4-BE49-F238E27FC236}">
                <a16:creationId xmlns:a16="http://schemas.microsoft.com/office/drawing/2014/main" id="{C101E369-EEE1-A98F-E95C-9633AC36FD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263" y="1690688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0DC234-EC6E-7A2C-D6B1-4F2CCA4B8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398" y="1519371"/>
            <a:ext cx="4522655" cy="452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0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7AF2D-06C9-9DB9-A11C-089E84F1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4216" cy="1325563"/>
          </a:xfrm>
        </p:spPr>
        <p:txBody>
          <a:bodyPr/>
          <a:lstStyle/>
          <a:p>
            <a:r>
              <a:rPr lang="en-US" dirty="0"/>
              <a:t>A hypothetical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1F9E2-0B8C-E8CB-1517-67D532B5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8506" cy="4351338"/>
          </a:xfrm>
        </p:spPr>
        <p:txBody>
          <a:bodyPr/>
          <a:lstStyle/>
          <a:p>
            <a:r>
              <a:rPr lang="en-US" dirty="0"/>
              <a:t>The relationship between alcohol use and creativity</a:t>
            </a:r>
          </a:p>
          <a:p>
            <a:r>
              <a:rPr lang="en-US" dirty="0"/>
              <a:t>Recruit 4 artists, and measure their daily alcohol use and creativity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A435705-3401-8B2A-7C94-67BD9151C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4560"/>
              </p:ext>
            </p:extLst>
          </p:nvPr>
        </p:nvGraphicFramePr>
        <p:xfrm>
          <a:off x="6419586" y="276860"/>
          <a:ext cx="5078505" cy="6391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2835">
                  <a:extLst>
                    <a:ext uri="{9D8B030D-6E8A-4147-A177-3AD203B41FA5}">
                      <a16:colId xmlns:a16="http://schemas.microsoft.com/office/drawing/2014/main" val="449045579"/>
                    </a:ext>
                  </a:extLst>
                </a:gridCol>
                <a:gridCol w="1692835">
                  <a:extLst>
                    <a:ext uri="{9D8B030D-6E8A-4147-A177-3AD203B41FA5}">
                      <a16:colId xmlns:a16="http://schemas.microsoft.com/office/drawing/2014/main" val="183224674"/>
                    </a:ext>
                  </a:extLst>
                </a:gridCol>
                <a:gridCol w="1692835">
                  <a:extLst>
                    <a:ext uri="{9D8B030D-6E8A-4147-A177-3AD203B41FA5}">
                      <a16:colId xmlns:a16="http://schemas.microsoft.com/office/drawing/2014/main" val="2180019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Artist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Alcohol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creativity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03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507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61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03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49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171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7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93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48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1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808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209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1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981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2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251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48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564159BE-B32D-0764-CDEB-3014338ABC85}"/>
              </a:ext>
            </a:extLst>
          </p:cNvPr>
          <p:cNvGrpSpPr/>
          <p:nvPr/>
        </p:nvGrpSpPr>
        <p:grpSpPr>
          <a:xfrm>
            <a:off x="1319888" y="348464"/>
            <a:ext cx="10348134" cy="3329684"/>
            <a:chOff x="1319888" y="348464"/>
            <a:chExt cx="10348134" cy="3329684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BBCE7D-DD7A-E222-EB92-ADD1F03D227A}"/>
                </a:ext>
              </a:extLst>
            </p:cNvPr>
            <p:cNvGrpSpPr/>
            <p:nvPr/>
          </p:nvGrpSpPr>
          <p:grpSpPr>
            <a:xfrm>
              <a:off x="1319888" y="640853"/>
              <a:ext cx="10348134" cy="3037295"/>
              <a:chOff x="1319888" y="640853"/>
              <a:chExt cx="10348134" cy="303729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8CE8734-1D4C-F5CA-C333-A861E4D73498}"/>
                  </a:ext>
                </a:extLst>
              </p:cNvPr>
              <p:cNvGrpSpPr/>
              <p:nvPr/>
            </p:nvGrpSpPr>
            <p:grpSpPr>
              <a:xfrm>
                <a:off x="1907568" y="1099335"/>
                <a:ext cx="2832244" cy="2578813"/>
                <a:chOff x="1147280" y="1109609"/>
                <a:chExt cx="2832244" cy="2578813"/>
              </a:xfrm>
            </p:grpSpPr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AC7B1FD6-5F7D-21A9-AF19-471C4EDEC33D}"/>
                    </a:ext>
                  </a:extLst>
                </p:cNvPr>
                <p:cNvSpPr/>
                <p:nvPr/>
              </p:nvSpPr>
              <p:spPr>
                <a:xfrm>
                  <a:off x="1500027" y="1109609"/>
                  <a:ext cx="2126751" cy="1006867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atin typeface="Helvetica" pitchFamily="2" charset="0"/>
                    </a:rPr>
                    <a:t>Bavarian</a:t>
                  </a:r>
                  <a:endParaRPr lang="en-US" sz="3200" dirty="0">
                    <a:latin typeface="Helvetica" pitchFamily="2" charset="0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38785916-ABDD-EAB8-E5C8-38319B558EB8}"/>
                    </a:ext>
                  </a:extLst>
                </p:cNvPr>
                <p:cNvSpPr/>
                <p:nvPr/>
              </p:nvSpPr>
              <p:spPr>
                <a:xfrm>
                  <a:off x="1147280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A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BF55ECD6-466B-8946-6DF7-E07990FABA9E}"/>
                    </a:ext>
                  </a:extLst>
                </p:cNvPr>
                <p:cNvSpPr/>
                <p:nvPr/>
              </p:nvSpPr>
              <p:spPr>
                <a:xfrm>
                  <a:off x="2131887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B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B3383414-A329-E00B-D778-8FB979A1157A}"/>
                    </a:ext>
                  </a:extLst>
                </p:cNvPr>
                <p:cNvSpPr/>
                <p:nvPr/>
              </p:nvSpPr>
              <p:spPr>
                <a:xfrm>
                  <a:off x="3116494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C</a:t>
                  </a: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A832295-455D-8EFA-F64B-03D1D12D2D5E}"/>
                    </a:ext>
                  </a:extLst>
                </p:cNvPr>
                <p:cNvCxnSpPr>
                  <a:cxnSpLocks/>
                  <a:stCxn id="4" idx="2"/>
                  <a:endCxn id="7" idx="0"/>
                </p:cNvCxnSpPr>
                <p:nvPr/>
              </p:nvCxnSpPr>
              <p:spPr>
                <a:xfrm flipH="1">
                  <a:off x="1578795" y="2116476"/>
                  <a:ext cx="984608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37C1F94-F294-2DFC-4DDD-325A8154B4F9}"/>
                    </a:ext>
                  </a:extLst>
                </p:cNvPr>
                <p:cNvCxnSpPr>
                  <a:cxnSpLocks/>
                  <a:stCxn id="4" idx="2"/>
                  <a:endCxn id="9" idx="0"/>
                </p:cNvCxnSpPr>
                <p:nvPr/>
              </p:nvCxnSpPr>
              <p:spPr>
                <a:xfrm flipH="1">
                  <a:off x="2563402" y="2116476"/>
                  <a:ext cx="1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81A4E209-A170-DCC5-4FC6-A703516DD641}"/>
                    </a:ext>
                  </a:extLst>
                </p:cNvPr>
                <p:cNvCxnSpPr>
                  <a:cxnSpLocks/>
                  <a:stCxn id="4" idx="2"/>
                  <a:endCxn id="10" idx="0"/>
                </p:cNvCxnSpPr>
                <p:nvPr/>
              </p:nvCxnSpPr>
              <p:spPr>
                <a:xfrm>
                  <a:off x="2563403" y="2116476"/>
                  <a:ext cx="984606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5792432-7CD1-FA6D-7A03-3F1A36567985}"/>
                  </a:ext>
                </a:extLst>
              </p:cNvPr>
              <p:cNvGrpSpPr/>
              <p:nvPr/>
            </p:nvGrpSpPr>
            <p:grpSpPr>
              <a:xfrm>
                <a:off x="5371673" y="1099335"/>
                <a:ext cx="2832244" cy="2578813"/>
                <a:chOff x="1147280" y="1109609"/>
                <a:chExt cx="2832244" cy="2578813"/>
              </a:xfrm>
            </p:grpSpPr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76D3C88F-8FEB-B213-02AD-607F4C34EA5D}"/>
                    </a:ext>
                  </a:extLst>
                </p:cNvPr>
                <p:cNvSpPr/>
                <p:nvPr/>
              </p:nvSpPr>
              <p:spPr>
                <a:xfrm>
                  <a:off x="1500027" y="1109609"/>
                  <a:ext cx="2126751" cy="1006867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atin typeface="Helvetica" pitchFamily="2" charset="0"/>
                    </a:rPr>
                    <a:t>Ligurian</a:t>
                  </a:r>
                  <a:endParaRPr lang="en-US" sz="3200" dirty="0">
                    <a:latin typeface="Helvetica" pitchFamily="2" charset="0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B1F7B50F-4EB0-2B8E-9DFB-67E3CFD949B4}"/>
                    </a:ext>
                  </a:extLst>
                </p:cNvPr>
                <p:cNvSpPr/>
                <p:nvPr/>
              </p:nvSpPr>
              <p:spPr>
                <a:xfrm>
                  <a:off x="1147280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A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E793FFB4-B5E7-991E-6326-D918BE3E770F}"/>
                    </a:ext>
                  </a:extLst>
                </p:cNvPr>
                <p:cNvSpPr/>
                <p:nvPr/>
              </p:nvSpPr>
              <p:spPr>
                <a:xfrm>
                  <a:off x="2131887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B</a:t>
                  </a: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4ABB52B-53D5-F46C-FF04-683C117252CB}"/>
                    </a:ext>
                  </a:extLst>
                </p:cNvPr>
                <p:cNvSpPr/>
                <p:nvPr/>
              </p:nvSpPr>
              <p:spPr>
                <a:xfrm>
                  <a:off x="3116494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C</a:t>
                  </a: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FAD8726-B8D0-24E1-A2C1-02EC370EF7AA}"/>
                    </a:ext>
                  </a:extLst>
                </p:cNvPr>
                <p:cNvCxnSpPr>
                  <a:cxnSpLocks/>
                  <a:stCxn id="41" idx="2"/>
                  <a:endCxn id="42" idx="0"/>
                </p:cNvCxnSpPr>
                <p:nvPr/>
              </p:nvCxnSpPr>
              <p:spPr>
                <a:xfrm flipH="1">
                  <a:off x="1578795" y="2116476"/>
                  <a:ext cx="984608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1D95CA62-4B14-66CB-2106-FE89784A6644}"/>
                    </a:ext>
                  </a:extLst>
                </p:cNvPr>
                <p:cNvCxnSpPr>
                  <a:cxnSpLocks/>
                  <a:stCxn id="41" idx="2"/>
                  <a:endCxn id="43" idx="0"/>
                </p:cNvCxnSpPr>
                <p:nvPr/>
              </p:nvCxnSpPr>
              <p:spPr>
                <a:xfrm flipH="1">
                  <a:off x="2563402" y="2116476"/>
                  <a:ext cx="1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A263014B-FC62-6EC0-B76B-9A2FDA6C7759}"/>
                    </a:ext>
                  </a:extLst>
                </p:cNvPr>
                <p:cNvCxnSpPr>
                  <a:cxnSpLocks/>
                  <a:stCxn id="41" idx="2"/>
                  <a:endCxn id="44" idx="0"/>
                </p:cNvCxnSpPr>
                <p:nvPr/>
              </p:nvCxnSpPr>
              <p:spPr>
                <a:xfrm>
                  <a:off x="2563403" y="2116476"/>
                  <a:ext cx="984606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2C4888D-B935-2104-025B-BE712AF3F75B}"/>
                  </a:ext>
                </a:extLst>
              </p:cNvPr>
              <p:cNvGrpSpPr/>
              <p:nvPr/>
            </p:nvGrpSpPr>
            <p:grpSpPr>
              <a:xfrm>
                <a:off x="8835778" y="1099335"/>
                <a:ext cx="2832244" cy="2578813"/>
                <a:chOff x="1147280" y="1109609"/>
                <a:chExt cx="2832244" cy="2578813"/>
              </a:xfrm>
            </p:grpSpPr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CA76700B-109A-CBDA-B748-02C698E3ED75}"/>
                    </a:ext>
                  </a:extLst>
                </p:cNvPr>
                <p:cNvSpPr/>
                <p:nvPr/>
              </p:nvSpPr>
              <p:spPr>
                <a:xfrm>
                  <a:off x="1500027" y="1109609"/>
                  <a:ext cx="2126751" cy="1006867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atin typeface="Helvetica" pitchFamily="2" charset="0"/>
                    </a:rPr>
                    <a:t>Emmental</a:t>
                  </a:r>
                  <a:endParaRPr lang="en-US" sz="3200" dirty="0">
                    <a:latin typeface="Helvetica" pitchFamily="2" charset="0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384E98FE-FF20-3DF3-85CE-FE5B1CF575C1}"/>
                    </a:ext>
                  </a:extLst>
                </p:cNvPr>
                <p:cNvSpPr/>
                <p:nvPr/>
              </p:nvSpPr>
              <p:spPr>
                <a:xfrm>
                  <a:off x="1147280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A</a:t>
                  </a: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24D06B07-0357-A04B-12B4-4810B48053C2}"/>
                    </a:ext>
                  </a:extLst>
                </p:cNvPr>
                <p:cNvSpPr/>
                <p:nvPr/>
              </p:nvSpPr>
              <p:spPr>
                <a:xfrm>
                  <a:off x="2131887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B</a:t>
                  </a: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27D7DF7-7982-0F3C-29E7-649760FC8BA3}"/>
                    </a:ext>
                  </a:extLst>
                </p:cNvPr>
                <p:cNvSpPr/>
                <p:nvPr/>
              </p:nvSpPr>
              <p:spPr>
                <a:xfrm>
                  <a:off x="3116494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C</a:t>
                  </a: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A9E1C221-7D47-A7D4-51DD-A762A3326953}"/>
                    </a:ext>
                  </a:extLst>
                </p:cNvPr>
                <p:cNvCxnSpPr>
                  <a:cxnSpLocks/>
                  <a:stCxn id="49" idx="2"/>
                  <a:endCxn id="50" idx="0"/>
                </p:cNvCxnSpPr>
                <p:nvPr/>
              </p:nvCxnSpPr>
              <p:spPr>
                <a:xfrm flipH="1">
                  <a:off x="1578795" y="2116476"/>
                  <a:ext cx="984608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16549928-F08F-AD35-9804-CD92FC770C4A}"/>
                    </a:ext>
                  </a:extLst>
                </p:cNvPr>
                <p:cNvCxnSpPr>
                  <a:cxnSpLocks/>
                  <a:stCxn id="49" idx="2"/>
                  <a:endCxn id="51" idx="0"/>
                </p:cNvCxnSpPr>
                <p:nvPr/>
              </p:nvCxnSpPr>
              <p:spPr>
                <a:xfrm flipH="1">
                  <a:off x="2563402" y="2116476"/>
                  <a:ext cx="1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96C2071A-8E0A-D69F-05C3-64734284E240}"/>
                    </a:ext>
                  </a:extLst>
                </p:cNvPr>
                <p:cNvCxnSpPr>
                  <a:cxnSpLocks/>
                  <a:stCxn id="49" idx="2"/>
                  <a:endCxn id="52" idx="0"/>
                </p:cNvCxnSpPr>
                <p:nvPr/>
              </p:nvCxnSpPr>
              <p:spPr>
                <a:xfrm>
                  <a:off x="2563403" y="2116476"/>
                  <a:ext cx="984606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D07E94-1F08-65DC-D2C4-CCBE8BFFDFC4}"/>
                  </a:ext>
                </a:extLst>
              </p:cNvPr>
              <p:cNvSpPr txBox="1"/>
              <p:nvPr/>
            </p:nvSpPr>
            <p:spPr>
              <a:xfrm rot="16200000">
                <a:off x="506700" y="1454041"/>
                <a:ext cx="19649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0" dirty="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mountainRange</a:t>
                </a:r>
                <a:endParaRPr lang="en-US" sz="1600" dirty="0">
                  <a:latin typeface="Helvetica" pitchFamily="2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6B36284-35F0-7D69-7AB4-E608EC08FE34}"/>
                  </a:ext>
                </a:extLst>
              </p:cNvPr>
              <p:cNvSpPr txBox="1"/>
              <p:nvPr/>
            </p:nvSpPr>
            <p:spPr>
              <a:xfrm rot="16200000">
                <a:off x="1173451" y="3097905"/>
                <a:ext cx="631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site</a:t>
                </a:r>
                <a:endParaRPr lang="en-US" sz="1600" dirty="0">
                  <a:latin typeface="Helvetica" pitchFamily="2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B1BF86A-1CD7-5CA7-6DE8-556BF3381F38}"/>
                </a:ext>
              </a:extLst>
            </p:cNvPr>
            <p:cNvSpPr txBox="1"/>
            <p:nvPr/>
          </p:nvSpPr>
          <p:spPr>
            <a:xfrm>
              <a:off x="5033949" y="348464"/>
              <a:ext cx="35076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Implicitly nested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2705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6965B41-E735-731D-BC6D-DBDEDC11B662}"/>
              </a:ext>
            </a:extLst>
          </p:cNvPr>
          <p:cNvGrpSpPr/>
          <p:nvPr/>
        </p:nvGrpSpPr>
        <p:grpSpPr>
          <a:xfrm>
            <a:off x="1319888" y="348464"/>
            <a:ext cx="10348134" cy="3329684"/>
            <a:chOff x="1319888" y="348464"/>
            <a:chExt cx="10348134" cy="332968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D8FD921-F725-D1D8-68AA-F99B5BA20651}"/>
                </a:ext>
              </a:extLst>
            </p:cNvPr>
            <p:cNvGrpSpPr/>
            <p:nvPr/>
          </p:nvGrpSpPr>
          <p:grpSpPr>
            <a:xfrm>
              <a:off x="1319888" y="640853"/>
              <a:ext cx="10348134" cy="3037295"/>
              <a:chOff x="1319888" y="640853"/>
              <a:chExt cx="10348134" cy="303729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8CE8734-1D4C-F5CA-C333-A861E4D73498}"/>
                  </a:ext>
                </a:extLst>
              </p:cNvPr>
              <p:cNvGrpSpPr/>
              <p:nvPr/>
            </p:nvGrpSpPr>
            <p:grpSpPr>
              <a:xfrm>
                <a:off x="1907568" y="1099335"/>
                <a:ext cx="2832244" cy="2578813"/>
                <a:chOff x="1147280" y="1109609"/>
                <a:chExt cx="2832244" cy="2578813"/>
              </a:xfrm>
            </p:grpSpPr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AC7B1FD6-5F7D-21A9-AF19-471C4EDEC33D}"/>
                    </a:ext>
                  </a:extLst>
                </p:cNvPr>
                <p:cNvSpPr/>
                <p:nvPr/>
              </p:nvSpPr>
              <p:spPr>
                <a:xfrm>
                  <a:off x="1500027" y="1109609"/>
                  <a:ext cx="2126751" cy="1006867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atin typeface="Helvetica" pitchFamily="2" charset="0"/>
                    </a:rPr>
                    <a:t>Bavarian</a:t>
                  </a:r>
                  <a:endParaRPr lang="en-US" sz="3200" dirty="0">
                    <a:latin typeface="Helvetica" pitchFamily="2" charset="0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38785916-ABDD-EAB8-E5C8-38319B558EB8}"/>
                    </a:ext>
                  </a:extLst>
                </p:cNvPr>
                <p:cNvSpPr/>
                <p:nvPr/>
              </p:nvSpPr>
              <p:spPr>
                <a:xfrm>
                  <a:off x="1147280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A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BF55ECD6-466B-8946-6DF7-E07990FABA9E}"/>
                    </a:ext>
                  </a:extLst>
                </p:cNvPr>
                <p:cNvSpPr/>
                <p:nvPr/>
              </p:nvSpPr>
              <p:spPr>
                <a:xfrm>
                  <a:off x="2131887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B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B3383414-A329-E00B-D778-8FB979A1157A}"/>
                    </a:ext>
                  </a:extLst>
                </p:cNvPr>
                <p:cNvSpPr/>
                <p:nvPr/>
              </p:nvSpPr>
              <p:spPr>
                <a:xfrm>
                  <a:off x="3116494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C</a:t>
                  </a: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A832295-455D-8EFA-F64B-03D1D12D2D5E}"/>
                    </a:ext>
                  </a:extLst>
                </p:cNvPr>
                <p:cNvCxnSpPr>
                  <a:cxnSpLocks/>
                  <a:stCxn id="4" idx="2"/>
                  <a:endCxn id="7" idx="0"/>
                </p:cNvCxnSpPr>
                <p:nvPr/>
              </p:nvCxnSpPr>
              <p:spPr>
                <a:xfrm flipH="1">
                  <a:off x="1578795" y="2116476"/>
                  <a:ext cx="984608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37C1F94-F294-2DFC-4DDD-325A8154B4F9}"/>
                    </a:ext>
                  </a:extLst>
                </p:cNvPr>
                <p:cNvCxnSpPr>
                  <a:cxnSpLocks/>
                  <a:stCxn id="4" idx="2"/>
                  <a:endCxn id="9" idx="0"/>
                </p:cNvCxnSpPr>
                <p:nvPr/>
              </p:nvCxnSpPr>
              <p:spPr>
                <a:xfrm flipH="1">
                  <a:off x="2563402" y="2116476"/>
                  <a:ext cx="1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81A4E209-A170-DCC5-4FC6-A703516DD641}"/>
                    </a:ext>
                  </a:extLst>
                </p:cNvPr>
                <p:cNvCxnSpPr>
                  <a:cxnSpLocks/>
                  <a:stCxn id="4" idx="2"/>
                  <a:endCxn id="10" idx="0"/>
                </p:cNvCxnSpPr>
                <p:nvPr/>
              </p:nvCxnSpPr>
              <p:spPr>
                <a:xfrm>
                  <a:off x="2563403" y="2116476"/>
                  <a:ext cx="984606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5792432-7CD1-FA6D-7A03-3F1A36567985}"/>
                  </a:ext>
                </a:extLst>
              </p:cNvPr>
              <p:cNvGrpSpPr/>
              <p:nvPr/>
            </p:nvGrpSpPr>
            <p:grpSpPr>
              <a:xfrm>
                <a:off x="5371673" y="1099335"/>
                <a:ext cx="2832244" cy="2578813"/>
                <a:chOff x="1147280" y="1109609"/>
                <a:chExt cx="2832244" cy="2578813"/>
              </a:xfrm>
            </p:grpSpPr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76D3C88F-8FEB-B213-02AD-607F4C34EA5D}"/>
                    </a:ext>
                  </a:extLst>
                </p:cNvPr>
                <p:cNvSpPr/>
                <p:nvPr/>
              </p:nvSpPr>
              <p:spPr>
                <a:xfrm>
                  <a:off x="1500027" y="1109609"/>
                  <a:ext cx="2126751" cy="1006867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atin typeface="Helvetica" pitchFamily="2" charset="0"/>
                    </a:rPr>
                    <a:t>Ligurian</a:t>
                  </a:r>
                  <a:endParaRPr lang="en-US" sz="3200" dirty="0">
                    <a:latin typeface="Helvetica" pitchFamily="2" charset="0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B1F7B50F-4EB0-2B8E-9DFB-67E3CFD949B4}"/>
                    </a:ext>
                  </a:extLst>
                </p:cNvPr>
                <p:cNvSpPr/>
                <p:nvPr/>
              </p:nvSpPr>
              <p:spPr>
                <a:xfrm>
                  <a:off x="1147280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D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E793FFB4-B5E7-991E-6326-D918BE3E770F}"/>
                    </a:ext>
                  </a:extLst>
                </p:cNvPr>
                <p:cNvSpPr/>
                <p:nvPr/>
              </p:nvSpPr>
              <p:spPr>
                <a:xfrm>
                  <a:off x="2131887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E</a:t>
                  </a: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4ABB52B-53D5-F46C-FF04-683C117252CB}"/>
                    </a:ext>
                  </a:extLst>
                </p:cNvPr>
                <p:cNvSpPr/>
                <p:nvPr/>
              </p:nvSpPr>
              <p:spPr>
                <a:xfrm>
                  <a:off x="3116494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F</a:t>
                  </a: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FAD8726-B8D0-24E1-A2C1-02EC370EF7AA}"/>
                    </a:ext>
                  </a:extLst>
                </p:cNvPr>
                <p:cNvCxnSpPr>
                  <a:cxnSpLocks/>
                  <a:stCxn id="41" idx="2"/>
                  <a:endCxn id="42" idx="0"/>
                </p:cNvCxnSpPr>
                <p:nvPr/>
              </p:nvCxnSpPr>
              <p:spPr>
                <a:xfrm flipH="1">
                  <a:off x="1578795" y="2116476"/>
                  <a:ext cx="984608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1D95CA62-4B14-66CB-2106-FE89784A6644}"/>
                    </a:ext>
                  </a:extLst>
                </p:cNvPr>
                <p:cNvCxnSpPr>
                  <a:cxnSpLocks/>
                  <a:stCxn id="41" idx="2"/>
                  <a:endCxn id="43" idx="0"/>
                </p:cNvCxnSpPr>
                <p:nvPr/>
              </p:nvCxnSpPr>
              <p:spPr>
                <a:xfrm flipH="1">
                  <a:off x="2563402" y="2116476"/>
                  <a:ext cx="1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A263014B-FC62-6EC0-B76B-9A2FDA6C7759}"/>
                    </a:ext>
                  </a:extLst>
                </p:cNvPr>
                <p:cNvCxnSpPr>
                  <a:cxnSpLocks/>
                  <a:stCxn id="41" idx="2"/>
                  <a:endCxn id="44" idx="0"/>
                </p:cNvCxnSpPr>
                <p:nvPr/>
              </p:nvCxnSpPr>
              <p:spPr>
                <a:xfrm>
                  <a:off x="2563403" y="2116476"/>
                  <a:ext cx="984606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2C4888D-B935-2104-025B-BE712AF3F75B}"/>
                  </a:ext>
                </a:extLst>
              </p:cNvPr>
              <p:cNvGrpSpPr/>
              <p:nvPr/>
            </p:nvGrpSpPr>
            <p:grpSpPr>
              <a:xfrm>
                <a:off x="8835778" y="1099335"/>
                <a:ext cx="2832244" cy="2578813"/>
                <a:chOff x="1147280" y="1109609"/>
                <a:chExt cx="2832244" cy="2578813"/>
              </a:xfrm>
            </p:grpSpPr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CA76700B-109A-CBDA-B748-02C698E3ED75}"/>
                    </a:ext>
                  </a:extLst>
                </p:cNvPr>
                <p:cNvSpPr/>
                <p:nvPr/>
              </p:nvSpPr>
              <p:spPr>
                <a:xfrm>
                  <a:off x="1500027" y="1109609"/>
                  <a:ext cx="2126751" cy="1006867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atin typeface="Helvetica" pitchFamily="2" charset="0"/>
                    </a:rPr>
                    <a:t>Emmental</a:t>
                  </a:r>
                  <a:endParaRPr lang="en-US" sz="3200" dirty="0">
                    <a:latin typeface="Helvetica" pitchFamily="2" charset="0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384E98FE-FF20-3DF3-85CE-FE5B1CF575C1}"/>
                    </a:ext>
                  </a:extLst>
                </p:cNvPr>
                <p:cNvSpPr/>
                <p:nvPr/>
              </p:nvSpPr>
              <p:spPr>
                <a:xfrm>
                  <a:off x="1147280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G</a:t>
                  </a: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24D06B07-0357-A04B-12B4-4810B48053C2}"/>
                    </a:ext>
                  </a:extLst>
                </p:cNvPr>
                <p:cNvSpPr/>
                <p:nvPr/>
              </p:nvSpPr>
              <p:spPr>
                <a:xfrm>
                  <a:off x="2131887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H</a:t>
                  </a: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27D7DF7-7982-0F3C-29E7-649760FC8BA3}"/>
                    </a:ext>
                  </a:extLst>
                </p:cNvPr>
                <p:cNvSpPr/>
                <p:nvPr/>
              </p:nvSpPr>
              <p:spPr>
                <a:xfrm>
                  <a:off x="3116494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I</a:t>
                  </a: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A9E1C221-7D47-A7D4-51DD-A762A3326953}"/>
                    </a:ext>
                  </a:extLst>
                </p:cNvPr>
                <p:cNvCxnSpPr>
                  <a:cxnSpLocks/>
                  <a:stCxn id="49" idx="2"/>
                  <a:endCxn id="50" idx="0"/>
                </p:cNvCxnSpPr>
                <p:nvPr/>
              </p:nvCxnSpPr>
              <p:spPr>
                <a:xfrm flipH="1">
                  <a:off x="1578795" y="2116476"/>
                  <a:ext cx="984608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16549928-F08F-AD35-9804-CD92FC770C4A}"/>
                    </a:ext>
                  </a:extLst>
                </p:cNvPr>
                <p:cNvCxnSpPr>
                  <a:cxnSpLocks/>
                  <a:stCxn id="49" idx="2"/>
                  <a:endCxn id="51" idx="0"/>
                </p:cNvCxnSpPr>
                <p:nvPr/>
              </p:nvCxnSpPr>
              <p:spPr>
                <a:xfrm flipH="1">
                  <a:off x="2563402" y="2116476"/>
                  <a:ext cx="1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96C2071A-8E0A-D69F-05C3-64734284E240}"/>
                    </a:ext>
                  </a:extLst>
                </p:cNvPr>
                <p:cNvCxnSpPr>
                  <a:cxnSpLocks/>
                  <a:stCxn id="49" idx="2"/>
                  <a:endCxn id="52" idx="0"/>
                </p:cNvCxnSpPr>
                <p:nvPr/>
              </p:nvCxnSpPr>
              <p:spPr>
                <a:xfrm>
                  <a:off x="2563403" y="2116476"/>
                  <a:ext cx="984606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D07E94-1F08-65DC-D2C4-CCBE8BFFDFC4}"/>
                  </a:ext>
                </a:extLst>
              </p:cNvPr>
              <p:cNvSpPr txBox="1"/>
              <p:nvPr/>
            </p:nvSpPr>
            <p:spPr>
              <a:xfrm rot="16200000">
                <a:off x="506700" y="1454041"/>
                <a:ext cx="19649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0" dirty="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mountainRange</a:t>
                </a:r>
                <a:endParaRPr lang="en-US" sz="1600" dirty="0">
                  <a:latin typeface="Helvetica" pitchFamily="2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6B36284-35F0-7D69-7AB4-E608EC08FE34}"/>
                  </a:ext>
                </a:extLst>
              </p:cNvPr>
              <p:cNvSpPr txBox="1"/>
              <p:nvPr/>
            </p:nvSpPr>
            <p:spPr>
              <a:xfrm rot="16200000">
                <a:off x="1173451" y="3097905"/>
                <a:ext cx="631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site</a:t>
                </a:r>
                <a:endParaRPr lang="en-US" sz="1600" dirty="0">
                  <a:latin typeface="Helvetica" pitchFamily="2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BEFA93-30E6-B6E8-1229-02130A88A125}"/>
                </a:ext>
              </a:extLst>
            </p:cNvPr>
            <p:cNvSpPr txBox="1"/>
            <p:nvPr/>
          </p:nvSpPr>
          <p:spPr>
            <a:xfrm>
              <a:off x="5079635" y="348464"/>
              <a:ext cx="34163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Explicitly nested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9185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5E55CF98-B658-C1BB-5613-93322BF19941}"/>
              </a:ext>
            </a:extLst>
          </p:cNvPr>
          <p:cNvGrpSpPr/>
          <p:nvPr/>
        </p:nvGrpSpPr>
        <p:grpSpPr>
          <a:xfrm>
            <a:off x="1319888" y="348464"/>
            <a:ext cx="7947404" cy="3466032"/>
            <a:chOff x="1319888" y="348464"/>
            <a:chExt cx="7947404" cy="346603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2E138B3-F59C-D8FC-CD93-8307E13237E4}"/>
                </a:ext>
              </a:extLst>
            </p:cNvPr>
            <p:cNvGrpSpPr/>
            <p:nvPr/>
          </p:nvGrpSpPr>
          <p:grpSpPr>
            <a:xfrm>
              <a:off x="1319888" y="640853"/>
              <a:ext cx="7947404" cy="3173643"/>
              <a:chOff x="1319888" y="640853"/>
              <a:chExt cx="7947404" cy="3173643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C7B1FD6-5F7D-21A9-AF19-471C4EDEC33D}"/>
                  </a:ext>
                </a:extLst>
              </p:cNvPr>
              <p:cNvSpPr/>
              <p:nvPr/>
            </p:nvSpPr>
            <p:spPr>
              <a:xfrm>
                <a:off x="2260315" y="1099335"/>
                <a:ext cx="2126751" cy="100686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Helvetica" pitchFamily="2" charset="0"/>
                  </a:rPr>
                  <a:t>Bavarian</a:t>
                </a:r>
                <a:endParaRPr lang="en-US" sz="3200" dirty="0">
                  <a:latin typeface="Helvetica" pitchFamily="2" charset="0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8785916-ABDD-EAB8-E5C8-38319B558EB8}"/>
                  </a:ext>
                </a:extLst>
              </p:cNvPr>
              <p:cNvSpPr/>
              <p:nvPr/>
            </p:nvSpPr>
            <p:spPr>
              <a:xfrm>
                <a:off x="3955551" y="2951466"/>
                <a:ext cx="863030" cy="86303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" pitchFamily="2" charset="0"/>
                  </a:rPr>
                  <a:t>A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55ECD6-466B-8946-6DF7-E07990FABA9E}"/>
                  </a:ext>
                </a:extLst>
              </p:cNvPr>
              <p:cNvSpPr/>
              <p:nvPr/>
            </p:nvSpPr>
            <p:spPr>
              <a:xfrm>
                <a:off x="5330577" y="2951466"/>
                <a:ext cx="863030" cy="86303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" pitchFamily="2" charset="0"/>
                  </a:rPr>
                  <a:t>B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383414-A329-E00B-D778-8FB979A1157A}"/>
                  </a:ext>
                </a:extLst>
              </p:cNvPr>
              <p:cNvSpPr/>
              <p:nvPr/>
            </p:nvSpPr>
            <p:spPr>
              <a:xfrm>
                <a:off x="6705603" y="2943975"/>
                <a:ext cx="863030" cy="86303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" pitchFamily="2" charset="0"/>
                  </a:rPr>
                  <a:t>C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A832295-455D-8EFA-F64B-03D1D12D2D5E}"/>
                  </a:ext>
                </a:extLst>
              </p:cNvPr>
              <p:cNvCxnSpPr>
                <a:cxnSpLocks/>
                <a:stCxn id="4" idx="2"/>
                <a:endCxn id="7" idx="0"/>
              </p:cNvCxnSpPr>
              <p:nvPr/>
            </p:nvCxnSpPr>
            <p:spPr>
              <a:xfrm>
                <a:off x="3323691" y="2106202"/>
                <a:ext cx="1063375" cy="8452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37C1F94-F294-2DFC-4DDD-325A8154B4F9}"/>
                  </a:ext>
                </a:extLst>
              </p:cNvPr>
              <p:cNvCxnSpPr>
                <a:cxnSpLocks/>
                <a:stCxn id="4" idx="2"/>
                <a:endCxn id="9" idx="0"/>
              </p:cNvCxnSpPr>
              <p:nvPr/>
            </p:nvCxnSpPr>
            <p:spPr>
              <a:xfrm>
                <a:off x="3323691" y="2106202"/>
                <a:ext cx="2438401" cy="8452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A4E209-A170-DCC5-4FC6-A703516DD641}"/>
                  </a:ext>
                </a:extLst>
              </p:cNvPr>
              <p:cNvCxnSpPr>
                <a:cxnSpLocks/>
                <a:stCxn id="4" idx="2"/>
                <a:endCxn id="10" idx="0"/>
              </p:cNvCxnSpPr>
              <p:nvPr/>
            </p:nvCxnSpPr>
            <p:spPr>
              <a:xfrm>
                <a:off x="3323691" y="2106202"/>
                <a:ext cx="3813427" cy="8377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76D3C88F-8FEB-B213-02AD-607F4C34EA5D}"/>
                  </a:ext>
                </a:extLst>
              </p:cNvPr>
              <p:cNvSpPr/>
              <p:nvPr/>
            </p:nvSpPr>
            <p:spPr>
              <a:xfrm>
                <a:off x="4700428" y="1099334"/>
                <a:ext cx="2126751" cy="100686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Helvetica" pitchFamily="2" charset="0"/>
                  </a:rPr>
                  <a:t>Ligurian</a:t>
                </a:r>
                <a:endParaRPr lang="en-US" sz="3200" dirty="0">
                  <a:latin typeface="Helvetica" pitchFamily="2" charset="0"/>
                </a:endParaRP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CA76700B-109A-CBDA-B748-02C698E3ED75}"/>
                  </a:ext>
                </a:extLst>
              </p:cNvPr>
              <p:cNvSpPr/>
              <p:nvPr/>
            </p:nvSpPr>
            <p:spPr>
              <a:xfrm>
                <a:off x="7140541" y="1119883"/>
                <a:ext cx="2126751" cy="100686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Helvetica" pitchFamily="2" charset="0"/>
                  </a:rPr>
                  <a:t>Emmental</a:t>
                </a:r>
                <a:endParaRPr lang="en-US" sz="3200" dirty="0">
                  <a:latin typeface="Helvetica" pitchFamily="2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D07E94-1F08-65DC-D2C4-CCBE8BFFDFC4}"/>
                  </a:ext>
                </a:extLst>
              </p:cNvPr>
              <p:cNvSpPr txBox="1"/>
              <p:nvPr/>
            </p:nvSpPr>
            <p:spPr>
              <a:xfrm rot="16200000">
                <a:off x="506700" y="1454041"/>
                <a:ext cx="19649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0" dirty="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mountainRange</a:t>
                </a:r>
                <a:endParaRPr lang="en-US" sz="1600" dirty="0">
                  <a:latin typeface="Helvetica" pitchFamily="2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6B36284-35F0-7D69-7AB4-E608EC08FE34}"/>
                  </a:ext>
                </a:extLst>
              </p:cNvPr>
              <p:cNvSpPr txBox="1"/>
              <p:nvPr/>
            </p:nvSpPr>
            <p:spPr>
              <a:xfrm rot="16200000">
                <a:off x="1173449" y="3206212"/>
                <a:ext cx="631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site</a:t>
                </a:r>
                <a:endParaRPr lang="en-US" sz="1600" dirty="0">
                  <a:latin typeface="Helvetica" pitchFamily="2" charset="0"/>
                </a:endParaRP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ED17DD4-1214-CC09-7A8F-EB95DFD877B6}"/>
                  </a:ext>
                </a:extLst>
              </p:cNvPr>
              <p:cNvCxnSpPr>
                <a:cxnSpLocks/>
                <a:stCxn id="41" idx="2"/>
                <a:endCxn id="7" idx="0"/>
              </p:cNvCxnSpPr>
              <p:nvPr/>
            </p:nvCxnSpPr>
            <p:spPr>
              <a:xfrm flipH="1">
                <a:off x="4387066" y="2106201"/>
                <a:ext cx="1376738" cy="8452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ED0B624-60E9-2CD6-BCAF-61A6071A54E3}"/>
                  </a:ext>
                </a:extLst>
              </p:cNvPr>
              <p:cNvCxnSpPr>
                <a:cxnSpLocks/>
                <a:stCxn id="41" idx="2"/>
                <a:endCxn id="9" idx="0"/>
              </p:cNvCxnSpPr>
              <p:nvPr/>
            </p:nvCxnSpPr>
            <p:spPr>
              <a:xfrm flipH="1">
                <a:off x="5762092" y="2106201"/>
                <a:ext cx="1712" cy="8452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7CC0B04-5B59-FABE-7A6D-F91877D977E3}"/>
                  </a:ext>
                </a:extLst>
              </p:cNvPr>
              <p:cNvCxnSpPr>
                <a:cxnSpLocks/>
                <a:stCxn id="41" idx="2"/>
                <a:endCxn id="10" idx="0"/>
              </p:cNvCxnSpPr>
              <p:nvPr/>
            </p:nvCxnSpPr>
            <p:spPr>
              <a:xfrm>
                <a:off x="5763804" y="2106201"/>
                <a:ext cx="1373314" cy="8377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DA8A29C-7A16-6709-85F8-AD9B02CA28B6}"/>
                  </a:ext>
                </a:extLst>
              </p:cNvPr>
              <p:cNvCxnSpPr>
                <a:cxnSpLocks/>
                <a:stCxn id="49" idx="2"/>
                <a:endCxn id="7" idx="0"/>
              </p:cNvCxnSpPr>
              <p:nvPr/>
            </p:nvCxnSpPr>
            <p:spPr>
              <a:xfrm flipH="1">
                <a:off x="4387066" y="2126750"/>
                <a:ext cx="3816851" cy="824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C731462-6302-9BAE-18F6-728547658D42}"/>
                  </a:ext>
                </a:extLst>
              </p:cNvPr>
              <p:cNvCxnSpPr>
                <a:cxnSpLocks/>
                <a:stCxn id="49" idx="2"/>
                <a:endCxn id="9" idx="0"/>
              </p:cNvCxnSpPr>
              <p:nvPr/>
            </p:nvCxnSpPr>
            <p:spPr>
              <a:xfrm flipH="1">
                <a:off x="5762092" y="2126750"/>
                <a:ext cx="2441825" cy="824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F1F0D95-5A90-9EC0-57F7-1ABC421868D5}"/>
                  </a:ext>
                </a:extLst>
              </p:cNvPr>
              <p:cNvCxnSpPr>
                <a:cxnSpLocks/>
                <a:stCxn id="49" idx="2"/>
                <a:endCxn id="10" idx="0"/>
              </p:cNvCxnSpPr>
              <p:nvPr/>
            </p:nvCxnSpPr>
            <p:spPr>
              <a:xfrm flipH="1">
                <a:off x="7137118" y="2126750"/>
                <a:ext cx="1066799" cy="81722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15E38AC-46C7-9177-37D8-8EDCCCD9EEFF}"/>
                </a:ext>
              </a:extLst>
            </p:cNvPr>
            <p:cNvSpPr txBox="1"/>
            <p:nvPr/>
          </p:nvSpPr>
          <p:spPr>
            <a:xfrm>
              <a:off x="4349686" y="348464"/>
              <a:ext cx="28248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Fully crossed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629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3F79-27E5-4D75-5BAF-09E49669F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all observations into a linear regression?</a:t>
            </a:r>
          </a:p>
        </p:txBody>
      </p:sp>
      <p:pic>
        <p:nvPicPr>
          <p:cNvPr id="1026" name="Picture 2" descr="Fig. 15">
            <a:extLst>
              <a:ext uri="{FF2B5EF4-FFF2-40B4-BE49-F238E27FC236}">
                <a16:creationId xmlns:a16="http://schemas.microsoft.com/office/drawing/2014/main" id="{923D6221-7737-ABD7-A8EC-8CEE731FB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700373" y="1884318"/>
            <a:ext cx="4395627" cy="439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AA807F-017F-545B-9CF0-BEAA5BEB3E49}"/>
              </a:ext>
            </a:extLst>
          </p:cNvPr>
          <p:cNvSpPr txBox="1"/>
          <p:nvPr/>
        </p:nvSpPr>
        <p:spPr>
          <a:xfrm>
            <a:off x="3942708" y="6492875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link.springer.com</a:t>
            </a:r>
            <a:r>
              <a:rPr lang="en-US" sz="1200" dirty="0"/>
              <a:t>/article/10.1007/s10109-021-00371-5/figures/15</a:t>
            </a:r>
          </a:p>
        </p:txBody>
      </p:sp>
      <p:pic>
        <p:nvPicPr>
          <p:cNvPr id="6" name="Picture 2" descr="Fig. 15">
            <a:extLst>
              <a:ext uri="{FF2B5EF4-FFF2-40B4-BE49-F238E27FC236}">
                <a16:creationId xmlns:a16="http://schemas.microsoft.com/office/drawing/2014/main" id="{84D403BC-E243-FBAD-36F2-91CE72AEB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4"/>
          <a:stretch/>
        </p:blipFill>
        <p:spPr bwMode="auto">
          <a:xfrm>
            <a:off x="6153509" y="1884317"/>
            <a:ext cx="4338118" cy="439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EA8D03-743E-BD65-7007-1ABCBE0BC489}"/>
              </a:ext>
            </a:extLst>
          </p:cNvPr>
          <p:cNvSpPr txBox="1"/>
          <p:nvPr/>
        </p:nvSpPr>
        <p:spPr>
          <a:xfrm>
            <a:off x="4855234" y="5478575"/>
            <a:ext cx="1298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Alcohol 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A1F7C-977F-DE9A-2B83-78B329B16143}"/>
              </a:ext>
            </a:extLst>
          </p:cNvPr>
          <p:cNvSpPr txBox="1"/>
          <p:nvPr/>
        </p:nvSpPr>
        <p:spPr>
          <a:xfrm>
            <a:off x="1220637" y="1514985"/>
            <a:ext cx="1099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18036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0862DC5-8F74-5845-E9C3-C15E609D5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06450"/>
            <a:ext cx="76200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A95A9-13AA-F4E0-D34A-339F82171CD1}"/>
              </a:ext>
            </a:extLst>
          </p:cNvPr>
          <p:cNvSpPr txBox="1"/>
          <p:nvPr/>
        </p:nvSpPr>
        <p:spPr>
          <a:xfrm>
            <a:off x="4343400" y="605155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baseline="-25000" dirty="0">
                <a:solidFill>
                  <a:srgbClr val="000000"/>
                </a:solidFill>
                <a:effectLst/>
                <a:latin typeface="-apple-system"/>
              </a:rPr>
              <a:t>Revised from </a:t>
            </a:r>
            <a:r>
              <a:rPr lang="en-US" b="0" i="1" u="sng" baseline="-25000" dirty="0">
                <a:solidFill>
                  <a:srgbClr val="000000"/>
                </a:solidFill>
                <a:effectLst/>
                <a:latin typeface="-apple-system"/>
                <a:hlinkClick r:id="rId3"/>
              </a:rPr>
              <a:t>https://en.wikipedia.org/wiki/Simpson%27s_paradox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5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2161-C4FC-A46B-989F-C2FC9CA8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61419" cy="1325563"/>
          </a:xfrm>
        </p:spPr>
        <p:txBody>
          <a:bodyPr/>
          <a:lstStyle/>
          <a:p>
            <a:r>
              <a:rPr lang="en-US" dirty="0"/>
              <a:t>Simpson’s paradox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36C989-F674-0A30-768B-860474E5A5DC}"/>
              </a:ext>
            </a:extLst>
          </p:cNvPr>
          <p:cNvGrpSpPr/>
          <p:nvPr/>
        </p:nvGrpSpPr>
        <p:grpSpPr>
          <a:xfrm>
            <a:off x="133565" y="1690688"/>
            <a:ext cx="5197475" cy="4215765"/>
            <a:chOff x="0" y="0"/>
            <a:chExt cx="5197475" cy="4215765"/>
          </a:xfrm>
        </p:grpSpPr>
        <p:pic>
          <p:nvPicPr>
            <p:cNvPr id="5" name="Picture 4" descr="Image">
              <a:extLst>
                <a:ext uri="{FF2B5EF4-FFF2-40B4-BE49-F238E27FC236}">
                  <a16:creationId xmlns:a16="http://schemas.microsoft.com/office/drawing/2014/main" id="{913B6F56-954E-5294-3237-93D98E21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197475" cy="42157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 Box 3">
              <a:extLst>
                <a:ext uri="{FF2B5EF4-FFF2-40B4-BE49-F238E27FC236}">
                  <a16:creationId xmlns:a16="http://schemas.microsoft.com/office/drawing/2014/main" id="{5D63FA2E-531B-790F-E549-BAD9C560B527}"/>
                </a:ext>
              </a:extLst>
            </p:cNvPr>
            <p:cNvSpPr txBox="1"/>
            <p:nvPr/>
          </p:nvSpPr>
          <p:spPr>
            <a:xfrm>
              <a:off x="3725106" y="3559409"/>
              <a:ext cx="1153740" cy="276161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rPr>
                <a:t>@infowetrust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C9EA746-0095-80D0-351E-FCED5D32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232" y="369013"/>
            <a:ext cx="6718436" cy="1973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3A3C6-8823-7508-1D2A-23D75A6E8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517" y="2307032"/>
            <a:ext cx="3243605" cy="44664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CC346D-5611-BA27-B3CF-DF64E2CC8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653" y="2307032"/>
            <a:ext cx="2848306" cy="2159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8C76FB-216B-A4F7-EB16-66CBF06AE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653" y="4626803"/>
            <a:ext cx="2958356" cy="217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3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BB26-8615-D54F-614F-0ACFDD4A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200" y="1537553"/>
            <a:ext cx="8175600" cy="3782894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Pseudoreplication</a:t>
            </a:r>
            <a:r>
              <a:rPr lang="en-US" b="1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sz="5300" dirty="0"/>
              <a:t>when observations are not statistically independent, but treated as if they 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458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C3722B-AF2E-0E81-5B78-E20AC606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mixed effect modeling to fix </a:t>
            </a:r>
            <a:r>
              <a:rPr lang="en-US" dirty="0" err="1"/>
              <a:t>pseudoreplication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759DA0-7471-29D8-C462-B43BE21F3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cases of </a:t>
            </a:r>
            <a:r>
              <a:rPr lang="en-US" dirty="0" err="1"/>
              <a:t>pseudoreplication</a:t>
            </a:r>
            <a:endParaRPr lang="en-US" dirty="0"/>
          </a:p>
          <a:p>
            <a:pPr lvl="1"/>
            <a:r>
              <a:rPr lang="en-US" dirty="0"/>
              <a:t>Same subject</a:t>
            </a:r>
          </a:p>
          <a:p>
            <a:pPr lvl="1"/>
            <a:r>
              <a:rPr lang="en-US" dirty="0"/>
              <a:t>Same group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According to the domain knowledge and/or sampling methods</a:t>
            </a:r>
          </a:p>
        </p:txBody>
      </p:sp>
    </p:spTree>
    <p:extLst>
      <p:ext uri="{BB962C8B-B14F-4D97-AF65-F5344CB8AC3E}">
        <p14:creationId xmlns:p14="http://schemas.microsoft.com/office/powerpoint/2010/main" val="203358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BB26-8615-D54F-614F-0ACFDD4A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200" y="1101036"/>
            <a:ext cx="8175600" cy="46559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Mixed effect model:</a:t>
            </a:r>
            <a:br>
              <a:rPr lang="en-US" b="1" dirty="0"/>
            </a:br>
            <a:br>
              <a:rPr lang="en-US" dirty="0"/>
            </a:br>
            <a:r>
              <a:rPr lang="en-US" sz="5300" dirty="0"/>
              <a:t>Fixed effect </a:t>
            </a:r>
            <a:br>
              <a:rPr lang="en-US" sz="5300" dirty="0"/>
            </a:br>
            <a:r>
              <a:rPr lang="en-US" sz="5300" b="0" dirty="0"/>
              <a:t>+</a:t>
            </a:r>
            <a:r>
              <a:rPr lang="en-US" sz="5300" dirty="0"/>
              <a:t> </a:t>
            </a:r>
            <a:br>
              <a:rPr lang="en-US" sz="5300" dirty="0"/>
            </a:br>
            <a:r>
              <a:rPr lang="en-US" sz="5300" dirty="0"/>
              <a:t>Random 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72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7FCD72C-F4DE-170F-FE07-0F81CEA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53" y="4137552"/>
            <a:ext cx="7078894" cy="57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950683-716D-085E-3708-CBCD7A3F5FAE}"/>
              </a:ext>
            </a:extLst>
          </p:cNvPr>
          <p:cNvGrpSpPr/>
          <p:nvPr/>
        </p:nvGrpSpPr>
        <p:grpSpPr>
          <a:xfrm>
            <a:off x="2556553" y="2017715"/>
            <a:ext cx="7078894" cy="576082"/>
            <a:chOff x="1839074" y="1945795"/>
            <a:chExt cx="7078894" cy="57608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F7DBE1D-BC5E-3734-7E71-841E2C7B6F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9074" y="1945795"/>
              <a:ext cx="7078894" cy="57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66C1A0-B8FE-6D5E-863B-F8DC01F15CC6}"/>
                </a:ext>
              </a:extLst>
            </p:cNvPr>
            <p:cNvSpPr/>
            <p:nvPr/>
          </p:nvSpPr>
          <p:spPr>
            <a:xfrm>
              <a:off x="4099389" y="1945795"/>
              <a:ext cx="1160980" cy="576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005E3A-8BB8-5527-554C-DDFC321BC90A}"/>
                </a:ext>
              </a:extLst>
            </p:cNvPr>
            <p:cNvSpPr/>
            <p:nvPr/>
          </p:nvSpPr>
          <p:spPr>
            <a:xfrm>
              <a:off x="5979558" y="1945795"/>
              <a:ext cx="1160980" cy="576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6166422-6742-4305-3546-2D58EBD270F5}"/>
              </a:ext>
            </a:extLst>
          </p:cNvPr>
          <p:cNvSpPr txBox="1"/>
          <p:nvPr/>
        </p:nvSpPr>
        <p:spPr>
          <a:xfrm>
            <a:off x="832206" y="1202077"/>
            <a:ext cx="367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Linear regression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B3F4E5-7D79-AAA1-224A-D84F5FBC325C}"/>
              </a:ext>
            </a:extLst>
          </p:cNvPr>
          <p:cNvSpPr txBox="1"/>
          <p:nvPr/>
        </p:nvSpPr>
        <p:spPr>
          <a:xfrm>
            <a:off x="832205" y="3429000"/>
            <a:ext cx="3963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Linear mixed effect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AA3C3F-6AF9-BF32-A191-CDDBBE0286C1}"/>
              </a:ext>
            </a:extLst>
          </p:cNvPr>
          <p:cNvSpPr txBox="1"/>
          <p:nvPr/>
        </p:nvSpPr>
        <p:spPr>
          <a:xfrm>
            <a:off x="2995459" y="2709439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effect: 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532900-9E4D-4C58-13C8-000A8E08CF90}"/>
              </a:ext>
            </a:extLst>
          </p:cNvPr>
          <p:cNvSpPr txBox="1"/>
          <p:nvPr/>
        </p:nvSpPr>
        <p:spPr>
          <a:xfrm>
            <a:off x="4067301" y="4860921"/>
            <a:ext cx="213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Random effect: intercept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8DA610-36D7-7642-D57F-2BD0087E4575}"/>
              </a:ext>
            </a:extLst>
          </p:cNvPr>
          <p:cNvSpPr txBox="1"/>
          <p:nvPr/>
        </p:nvSpPr>
        <p:spPr>
          <a:xfrm>
            <a:off x="6697037" y="4865436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Random effect: slope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A143-BD7D-9237-C940-94DC007BE9F7}"/>
              </a:ext>
            </a:extLst>
          </p:cNvPr>
          <p:cNvSpPr txBox="1"/>
          <p:nvPr/>
        </p:nvSpPr>
        <p:spPr>
          <a:xfrm>
            <a:off x="5638828" y="2709438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effect: slope</a:t>
            </a:r>
          </a:p>
        </p:txBody>
      </p:sp>
    </p:spTree>
    <p:extLst>
      <p:ext uri="{BB962C8B-B14F-4D97-AF65-F5344CB8AC3E}">
        <p14:creationId xmlns:p14="http://schemas.microsoft.com/office/powerpoint/2010/main" val="389389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2" grpId="0"/>
    </p:bldLst>
  </p:timing>
</p:sld>
</file>

<file path=ppt/theme/theme1.xml><?xml version="1.0" encoding="utf-8"?>
<a:theme xmlns:a="http://schemas.openxmlformats.org/drawingml/2006/main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6D6D6D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NYU Presentation (Elegant) Template</Template>
  <TotalTime>4433</TotalTime>
  <Words>1161</Words>
  <Application>Microsoft Macintosh PowerPoint</Application>
  <PresentationFormat>Widescreen</PresentationFormat>
  <Paragraphs>179</Paragraphs>
  <Slides>22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-apple-system</vt:lpstr>
      <vt:lpstr>Arial</vt:lpstr>
      <vt:lpstr>Calibri</vt:lpstr>
      <vt:lpstr>Frank Ruhl Libre</vt:lpstr>
      <vt:lpstr>Helvetica</vt:lpstr>
      <vt:lpstr>Montserrat</vt:lpstr>
      <vt:lpstr>Montserrat SemiBold</vt:lpstr>
      <vt:lpstr>NYU Elegant</vt:lpstr>
      <vt:lpstr>Mixed-effect modeling: How to translate your research question into a model?</vt:lpstr>
      <vt:lpstr>A hypothetical study</vt:lpstr>
      <vt:lpstr>Put all observations into a linear regression?</vt:lpstr>
      <vt:lpstr>PowerPoint Presentation</vt:lpstr>
      <vt:lpstr>Simpson’s paradox</vt:lpstr>
      <vt:lpstr>Pseudoreplication:  when observations are not statistically independent, but treated as if they are.</vt:lpstr>
      <vt:lpstr>Use mixed effect modeling to fix pseudoreplication</vt:lpstr>
      <vt:lpstr>Mixed effect model:  Fixed effect  +  Random effect</vt:lpstr>
      <vt:lpstr>PowerPoint Presentation</vt:lpstr>
      <vt:lpstr>Fixed vs Random effects</vt:lpstr>
      <vt:lpstr>PowerPoint Presentation</vt:lpstr>
      <vt:lpstr>Psycholinguistic data: 4 subjects, 4 items (type A: I1, I2, type B: I3, I4)</vt:lpstr>
      <vt:lpstr>Flexibility of experimental design</vt:lpstr>
      <vt:lpstr>GLM works with mixed effect model too</vt:lpstr>
      <vt:lpstr>How much data does a MEM need?</vt:lpstr>
      <vt:lpstr>Overfitting vs. underfitting</vt:lpstr>
      <vt:lpstr>Recommended readings</vt:lpstr>
      <vt:lpstr>R packages</vt:lpstr>
      <vt:lpstr>Time to code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Mixed-effect modeling: How to translate your research question into a model?</dc:title>
  <dc:creator>Andrew Chang</dc:creator>
  <cp:lastModifiedBy>Andrew Chang</cp:lastModifiedBy>
  <cp:revision>73</cp:revision>
  <dcterms:created xsi:type="dcterms:W3CDTF">2023-02-03T14:03:03Z</dcterms:created>
  <dcterms:modified xsi:type="dcterms:W3CDTF">2023-02-10T21:55:46Z</dcterms:modified>
</cp:coreProperties>
</file>